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Montserrat Ultra-Bold" charset="1" panose="00000900000000000000"/>
      <p:regular r:id="rId13"/>
    </p:embeddedFont>
    <p:embeddedFont>
      <p:font typeface="Montserrat" charset="1" panose="00000500000000000000"/>
      <p:regular r:id="rId14"/>
    </p:embeddedFont>
    <p:embeddedFont>
      <p:font typeface="Montserrat Bold" charset="1" panose="00000800000000000000"/>
      <p:regular r:id="rId15"/>
    </p:embeddedFont>
    <p:embeddedFont>
      <p:font typeface="Montserrat Semi-Bold" charset="1" panose="000007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59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58324" y="0"/>
            <a:ext cx="11129676" cy="10287000"/>
            <a:chOff x="0" y="0"/>
            <a:chExt cx="1483956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18856" b="0"/>
            <a:stretch>
              <a:fillRect/>
            </a:stretch>
          </p:blipFill>
          <p:spPr>
            <a:xfrm flipH="false" flipV="false">
              <a:off x="0" y="0"/>
              <a:ext cx="14839567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400000">
            <a:off x="16799708" y="1055075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362200"/>
            <a:ext cx="10198751" cy="252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37"/>
              </a:lnSpc>
            </a:pPr>
            <a:r>
              <a:rPr lang="en-US" sz="10475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Beredskabs plan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470685"/>
            <a:ext cx="5099376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step-by-step guide til at lave din helt egen beredskabsplan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55670" y="9296400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Larana Corporate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2964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0"/>
              </a:lnSpc>
            </a:pPr>
            <a:r>
              <a:rPr lang="en-US" sz="20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www.reallygreatsite.com</a:t>
            </a:r>
          </a:p>
        </p:txBody>
      </p:sp>
      <p:sp>
        <p:nvSpPr>
          <p:cNvPr name="AutoShape 9" id="9"/>
          <p:cNvSpPr/>
          <p:nvPr/>
        </p:nvSpPr>
        <p:spPr>
          <a:xfrm rot="-5400000">
            <a:off x="16007685" y="3237459"/>
            <a:ext cx="2456682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1028700" y="4896894"/>
            <a:ext cx="2261045" cy="0"/>
          </a:xfrm>
          <a:prstGeom prst="line">
            <a:avLst/>
          </a:prstGeom>
          <a:ln cap="rnd" w="1047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-5640384" y="6884421"/>
            <a:ext cx="16256977" cy="822960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4" id="4"/>
          <p:cNvSpPr/>
          <p:nvPr/>
        </p:nvSpPr>
        <p:spPr>
          <a:xfrm rot="0">
            <a:off x="8732517" y="3140386"/>
            <a:ext cx="10364328" cy="5527182"/>
          </a:xfrm>
          <a:prstGeom prst="rect">
            <a:avLst/>
          </a:prstGeom>
          <a:solidFill>
            <a:srgbClr val="57C1D4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85850" y="990600"/>
            <a:ext cx="6972215" cy="7676968"/>
            <a:chOff x="0" y="0"/>
            <a:chExt cx="9296287" cy="1023595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7278" t="0" r="12155" b="0"/>
            <a:stretch>
              <a:fillRect/>
            </a:stretch>
          </p:blipFill>
          <p:spPr>
            <a:xfrm flipH="false" flipV="false">
              <a:off x="0" y="0"/>
              <a:ext cx="9296287" cy="10235958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-5400000">
            <a:off x="16731762" y="1410919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5400000">
            <a:off x="15939739" y="3593303"/>
            <a:ext cx="2456682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1274882"/>
            <a:ext cx="14902891" cy="183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8"/>
              </a:lnSpc>
            </a:pPr>
            <a:r>
              <a:rPr lang="en-US" sz="6158" b="true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 I</a:t>
            </a:r>
            <a:r>
              <a:rPr lang="en-US" sz="6158" b="true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dentificer forretningskritiske systemer / proces /service\produkt</a:t>
            </a:r>
          </a:p>
          <a:p>
            <a:pPr algn="l">
              <a:lnSpc>
                <a:spcPts val="21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3083236"/>
            <a:ext cx="7249840" cy="512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8"/>
              </a:lnSpc>
            </a:pPr>
          </a:p>
          <a:p>
            <a:pPr algn="just">
              <a:lnSpc>
                <a:spcPts val="3738"/>
              </a:lnSpc>
            </a:pPr>
            <a:r>
              <a:rPr lang="en-US" sz="267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1.1</a:t>
            </a:r>
          </a:p>
          <a:p>
            <a:pPr algn="just">
              <a:lnSpc>
                <a:spcPts val="3738"/>
              </a:lnSpc>
            </a:pPr>
            <a:r>
              <a:rPr lang="en-US" sz="26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identificer ejer af system / process / service\produkt</a:t>
            </a:r>
          </a:p>
          <a:p>
            <a:pPr algn="just">
              <a:lnSpc>
                <a:spcPts val="3738"/>
              </a:lnSpc>
            </a:pPr>
            <a:r>
              <a:rPr lang="en-US" sz="267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1.2</a:t>
            </a:r>
          </a:p>
          <a:p>
            <a:pPr algn="just">
              <a:lnSpc>
                <a:spcPts val="3738"/>
              </a:lnSpc>
            </a:pPr>
            <a:r>
              <a:rPr lang="en-US" sz="26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Prioritér 4-6 systemer</a:t>
            </a:r>
          </a:p>
          <a:p>
            <a:pPr algn="just">
              <a:lnSpc>
                <a:spcPts val="3738"/>
              </a:lnSpc>
            </a:pPr>
            <a:r>
              <a:rPr lang="en-US" sz="267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1.3</a:t>
            </a:r>
          </a:p>
          <a:p>
            <a:pPr algn="just">
              <a:lnSpc>
                <a:spcPts val="3738"/>
              </a:lnSpc>
            </a:pPr>
            <a:r>
              <a:rPr lang="en-US" sz="26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Kortlæg afhængigheder mellem systemerne for at forstå, hvordan fejl kan sprede sig.</a:t>
            </a:r>
          </a:p>
          <a:p>
            <a:pPr algn="just">
              <a:lnSpc>
                <a:spcPts val="3738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193232" y="9359413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Larana Corporate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85813" y="-158270"/>
            <a:ext cx="19659626" cy="685799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9640829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3861168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1200150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6" id="6"/>
          <p:cNvSpPr/>
          <p:nvPr/>
        </p:nvSpPr>
        <p:spPr>
          <a:xfrm rot="0">
            <a:off x="5420489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7" id="7"/>
          <p:cNvSpPr/>
          <p:nvPr/>
        </p:nvSpPr>
        <p:spPr>
          <a:xfrm rot="0">
            <a:off x="9469379" y="4023941"/>
            <a:ext cx="3569582" cy="422027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8" id="8"/>
          <p:cNvSpPr/>
          <p:nvPr/>
        </p:nvSpPr>
        <p:spPr>
          <a:xfrm rot="0">
            <a:off x="13689718" y="4023941"/>
            <a:ext cx="3569582" cy="422027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9" id="9"/>
          <p:cNvSpPr/>
          <p:nvPr/>
        </p:nvSpPr>
        <p:spPr>
          <a:xfrm rot="0">
            <a:off x="1028700" y="4023941"/>
            <a:ext cx="3569582" cy="422027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0" id="10"/>
          <p:cNvSpPr/>
          <p:nvPr/>
        </p:nvSpPr>
        <p:spPr>
          <a:xfrm rot="0">
            <a:off x="5249039" y="4023941"/>
            <a:ext cx="3569582" cy="422027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2813491" y="1133475"/>
            <a:ext cx="12661018" cy="126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sz="5800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2 </a:t>
            </a:r>
            <a:r>
              <a:rPr lang="en-US" sz="5800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Data-backup og -gendannelse</a:t>
            </a:r>
          </a:p>
          <a:p>
            <a:pPr algn="ctr">
              <a:lnSpc>
                <a:spcPts val="41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03488" y="2468191"/>
            <a:ext cx="15281024" cy="118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2.1 </a:t>
            </a:r>
            <a:r>
              <a:rPr lang="en-US" sz="3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Beslut backup-frekvens (daglig, ugentlig).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66094" y="5934054"/>
            <a:ext cx="3094794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Opbevar sikkerhedskopier i et sikkert miljø (off-site eller cloud-baseret).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486433" y="5934054"/>
            <a:ext cx="3094794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Dokumentér procedurer for datarestaurering.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706773" y="5934054"/>
            <a:ext cx="3094794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Adgangskontrol: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Sørg for, at kun autoriseret personale har adgang til backup-systemer.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927112" y="5934054"/>
            <a:ext cx="3094794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Dataintegritet: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Brug checksum eller andre metoder for at validere dataintegritet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66094" y="4348162"/>
            <a:ext cx="309479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4499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86433" y="4348162"/>
            <a:ext cx="309479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4499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06773" y="4348162"/>
            <a:ext cx="309479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4499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27112" y="4348162"/>
            <a:ext cx="309479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4499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2.5</a:t>
            </a:r>
          </a:p>
        </p:txBody>
      </p:sp>
      <p:sp>
        <p:nvSpPr>
          <p:cNvPr name="AutoShape 21" id="21"/>
          <p:cNvSpPr/>
          <p:nvPr/>
        </p:nvSpPr>
        <p:spPr>
          <a:xfrm rot="0">
            <a:off x="1266094" y="5481276"/>
            <a:ext cx="309479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0">
            <a:off x="5486433" y="5481276"/>
            <a:ext cx="309479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0">
            <a:off x="9706773" y="5481276"/>
            <a:ext cx="309479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0">
            <a:off x="13927112" y="5481276"/>
            <a:ext cx="309479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6377677" y="923192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0800000">
            <a:off x="1028700" y="923192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155670" y="9296400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Larana Corporate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92964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www.reallygreatsite.com</a:t>
            </a:r>
          </a:p>
        </p:txBody>
      </p:sp>
      <p:sp>
        <p:nvSpPr>
          <p:cNvPr name="AutoShape 29" id="29"/>
          <p:cNvSpPr/>
          <p:nvPr/>
        </p:nvSpPr>
        <p:spPr>
          <a:xfrm rot="23662">
            <a:off x="13861144" y="1014412"/>
            <a:ext cx="2075766" cy="0"/>
          </a:xfrm>
          <a:prstGeom prst="line">
            <a:avLst/>
          </a:prstGeom>
          <a:ln cap="rnd" w="28575">
            <a:solidFill>
              <a:srgbClr val="FFFFFF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-10776337">
            <a:off x="2313529" y="1014413"/>
            <a:ext cx="2075766" cy="0"/>
          </a:xfrm>
          <a:prstGeom prst="line">
            <a:avLst/>
          </a:prstGeom>
          <a:ln cap="rnd" w="28575">
            <a:solidFill>
              <a:srgbClr val="FFFFFF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85813" y="-158270"/>
            <a:ext cx="19659626" cy="685799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9640829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200150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5420489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6" id="6"/>
          <p:cNvSpPr/>
          <p:nvPr/>
        </p:nvSpPr>
        <p:spPr>
          <a:xfrm rot="0">
            <a:off x="9469379" y="4023941"/>
            <a:ext cx="3569582" cy="422027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7" id="7"/>
          <p:cNvSpPr/>
          <p:nvPr/>
        </p:nvSpPr>
        <p:spPr>
          <a:xfrm rot="0">
            <a:off x="1028700" y="4023941"/>
            <a:ext cx="3569582" cy="422027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8" id="8"/>
          <p:cNvSpPr/>
          <p:nvPr/>
        </p:nvSpPr>
        <p:spPr>
          <a:xfrm rot="0">
            <a:off x="5249039" y="4023941"/>
            <a:ext cx="3569582" cy="422027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2813491" y="1095375"/>
            <a:ext cx="12661018" cy="1459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3 </a:t>
            </a:r>
            <a:r>
              <a:rPr lang="en-US" sz="3600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Udarbejd D/R-planer for hvert kritisk system</a:t>
            </a:r>
          </a:p>
          <a:p>
            <a:pPr algn="ctr">
              <a:lnSpc>
                <a:spcPts val="3600"/>
              </a:lnSpc>
            </a:pPr>
            <a:r>
              <a:rPr lang="en-US" sz="3600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For hvert system skal planen inkluderer følgende:</a:t>
            </a:r>
          </a:p>
          <a:p>
            <a:pPr algn="ctr">
              <a:lnSpc>
                <a:spcPts val="41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03488" y="2496766"/>
            <a:ext cx="15281024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Gendannelsesmål: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RTO (Recovery Time Objective): Den maksimale tid, et system må være nede.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RPO (Recovery Point Objective): Hvor meget data, der maksimalt må gå tabt.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66094" y="5934054"/>
            <a:ext cx="3094794" cy="258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Trin for gendannelse: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Dokumentér specifikke handlinger til genopretning, fx start rækkefølge for applikationer.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486433" y="5934054"/>
            <a:ext cx="3094794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Ressourcer: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Angiv nødvendigt personale, udstyr og tredjepartsleverandører.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706773" y="5934054"/>
            <a:ext cx="3094794" cy="258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Kommunikation: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Identificér nøgleinteressenter, og angiv, hvordan de informeres under en krise.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66094" y="4348162"/>
            <a:ext cx="309479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4499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86433" y="4348162"/>
            <a:ext cx="309479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4499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06773" y="4348162"/>
            <a:ext cx="309479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4499">
                <a:solidFill>
                  <a:srgbClr val="19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3.4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1266094" y="5481276"/>
            <a:ext cx="309479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0">
            <a:off x="5486433" y="5481276"/>
            <a:ext cx="309479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0">
            <a:off x="9706773" y="5481276"/>
            <a:ext cx="309479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6377677" y="923192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1028700" y="923192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155670" y="9296400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Larana Corporate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2964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www.reallygreatsite.com</a:t>
            </a:r>
          </a:p>
        </p:txBody>
      </p:sp>
      <p:sp>
        <p:nvSpPr>
          <p:cNvPr name="AutoShape 24" id="24"/>
          <p:cNvSpPr/>
          <p:nvPr/>
        </p:nvSpPr>
        <p:spPr>
          <a:xfrm rot="23662">
            <a:off x="13861144" y="1014412"/>
            <a:ext cx="2075766" cy="0"/>
          </a:xfrm>
          <a:prstGeom prst="line">
            <a:avLst/>
          </a:prstGeom>
          <a:ln cap="rnd" w="28575">
            <a:solidFill>
              <a:srgbClr val="FFFFFF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-10776337">
            <a:off x="2313529" y="1014413"/>
            <a:ext cx="2075766" cy="0"/>
          </a:xfrm>
          <a:prstGeom prst="line">
            <a:avLst/>
          </a:prstGeom>
          <a:ln cap="rnd" w="28575">
            <a:solidFill>
              <a:srgbClr val="FFFFFF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601285" y="0"/>
            <a:ext cx="8686715" cy="10287000"/>
            <a:chOff x="0" y="0"/>
            <a:chExt cx="11582287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21843" t="0" r="21843" b="0"/>
            <a:stretch>
              <a:fillRect/>
            </a:stretch>
          </p:blipFill>
          <p:spPr>
            <a:xfrm flipH="false" flipV="false">
              <a:off x="0" y="0"/>
              <a:ext cx="11582287" cy="137160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839841" y="4504162"/>
            <a:ext cx="577806" cy="57780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598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839841" y="6362119"/>
            <a:ext cx="577806" cy="57780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598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92964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www.reallygreatsite.com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50938" y="1133475"/>
            <a:ext cx="6308824" cy="242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700" b="true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4 </a:t>
            </a:r>
            <a:r>
              <a:rPr lang="en-US" sz="5700" b="true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Inddragelse af interessenter</a:t>
            </a:r>
          </a:p>
          <a:p>
            <a:pPr algn="l">
              <a:lnSpc>
                <a:spcPts val="720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648833" y="4466062"/>
            <a:ext cx="5210929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4.1 Træn relevant personale i deres roller under beredskabsplanen.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48833" y="6324019"/>
            <a:ext cx="5210929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4.2 Sørg for, at ledelsen er involveret, og at planen understøtter virksomhedens risikostyringsstrategi.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16942777" y="134522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01162" y="2534729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5376337">
            <a:off x="16326925" y="333712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376337">
            <a:off x="-114691" y="4526630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1548907" y="3566958"/>
            <a:ext cx="7604618" cy="2649358"/>
          </a:xfrm>
          <a:prstGeom prst="rect">
            <a:avLst/>
          </a:prstGeom>
          <a:solidFill>
            <a:srgbClr val="000000">
              <a:alpha val="11765"/>
            </a:srgbClr>
          </a:solidFill>
        </p:spPr>
      </p:sp>
      <p:sp>
        <p:nvSpPr>
          <p:cNvPr name="AutoShape 8" id="8"/>
          <p:cNvSpPr/>
          <p:nvPr/>
        </p:nvSpPr>
        <p:spPr>
          <a:xfrm rot="0">
            <a:off x="1548907" y="6515759"/>
            <a:ext cx="15451895" cy="2649358"/>
          </a:xfrm>
          <a:prstGeom prst="rect">
            <a:avLst/>
          </a:prstGeom>
          <a:solidFill>
            <a:srgbClr val="000000">
              <a:alpha val="11765"/>
            </a:srgbClr>
          </a:solidFill>
        </p:spPr>
      </p:sp>
      <p:sp>
        <p:nvSpPr>
          <p:cNvPr name="AutoShape 9" id="9"/>
          <p:cNvSpPr/>
          <p:nvPr/>
        </p:nvSpPr>
        <p:spPr>
          <a:xfrm rot="0">
            <a:off x="9396184" y="3566958"/>
            <a:ext cx="7604618" cy="2649358"/>
          </a:xfrm>
          <a:prstGeom prst="rect">
            <a:avLst/>
          </a:prstGeom>
          <a:solidFill>
            <a:srgbClr val="000000">
              <a:alpha val="11765"/>
            </a:srgbClr>
          </a:solidFill>
        </p:spPr>
      </p:sp>
      <p:sp>
        <p:nvSpPr>
          <p:cNvPr name="AutoShape 10" id="10"/>
          <p:cNvSpPr/>
          <p:nvPr/>
        </p:nvSpPr>
        <p:spPr>
          <a:xfrm rot="0">
            <a:off x="1418053" y="3445811"/>
            <a:ext cx="7604618" cy="264935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11" id="11"/>
          <p:cNvSpPr/>
          <p:nvPr/>
        </p:nvSpPr>
        <p:spPr>
          <a:xfrm rot="0">
            <a:off x="1418053" y="6394612"/>
            <a:ext cx="15451895" cy="264935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12" id="12"/>
          <p:cNvSpPr/>
          <p:nvPr/>
        </p:nvSpPr>
        <p:spPr>
          <a:xfrm rot="0">
            <a:off x="9265329" y="3445811"/>
            <a:ext cx="7604618" cy="264935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TextBox 13" id="13"/>
          <p:cNvSpPr txBox="true"/>
          <p:nvPr/>
        </p:nvSpPr>
        <p:spPr>
          <a:xfrm rot="0">
            <a:off x="2724915" y="1181100"/>
            <a:ext cx="12838170" cy="30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true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5 </a:t>
            </a:r>
            <a:r>
              <a:rPr lang="en-US" sz="8000" b="true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Afprøvning og vedligeholdelse</a:t>
            </a:r>
          </a:p>
          <a:p>
            <a:pPr algn="ctr">
              <a:lnSpc>
                <a:spcPts val="80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155670" y="9486900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Larana Corporate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4869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www.reallygreatsite.com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41401" y="4838765"/>
            <a:ext cx="6852475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Resultatvurdering: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Evaluér testresultater og identificér svagheder.</a:t>
            </a:r>
          </a:p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958907" y="3872863"/>
            <a:ext cx="621746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20583" y="4829241"/>
            <a:ext cx="6799557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Testplaner: 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Planlæg regelmæssige test af D/R-planer (fx én gang i kvartalet).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Simulations- og live-tests, hvor muligt.</a:t>
            </a:r>
          </a:p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111630" y="3872863"/>
            <a:ext cx="621746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20583" y="7782804"/>
            <a:ext cx="14673293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Opdatér beredskabsplaner baseret på testresultater eller ændringer i systemerne.</a:t>
            </a:r>
          </a:p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111630" y="6826426"/>
            <a:ext cx="1406474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010633" y="0"/>
            <a:ext cx="10277367" cy="2739331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8741989" y="-1074230"/>
            <a:ext cx="3973783" cy="6148935"/>
          </a:xfrm>
          <a:prstGeom prst="rect">
            <a:avLst/>
          </a:prstGeom>
          <a:solidFill>
            <a:srgbClr val="000000">
              <a:alpha val="21961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3239987" y="-597972"/>
            <a:ext cx="4688171" cy="8725930"/>
          </a:xfrm>
          <a:prstGeom prst="rect">
            <a:avLst/>
          </a:prstGeom>
          <a:solidFill>
            <a:srgbClr val="000000">
              <a:alpha val="21961"/>
            </a:srgbClr>
          </a:solidFill>
        </p:spPr>
      </p:sp>
      <p:grpSp>
        <p:nvGrpSpPr>
          <p:cNvPr name="Group 5" id="5"/>
          <p:cNvGrpSpPr/>
          <p:nvPr/>
        </p:nvGrpSpPr>
        <p:grpSpPr>
          <a:xfrm rot="0">
            <a:off x="13097112" y="0"/>
            <a:ext cx="4688171" cy="7985083"/>
            <a:chOff x="0" y="0"/>
            <a:chExt cx="6250894" cy="1064677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0" r="60810" b="0"/>
            <a:stretch>
              <a:fillRect/>
            </a:stretch>
          </p:blipFill>
          <p:spPr>
            <a:xfrm flipH="false" flipV="false">
              <a:off x="0" y="0"/>
              <a:ext cx="6250894" cy="10646778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8599114" y="0"/>
            <a:ext cx="3973783" cy="4931830"/>
            <a:chOff x="0" y="0"/>
            <a:chExt cx="5298377" cy="657577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26436" t="0" r="16607" b="0"/>
            <a:stretch>
              <a:fillRect/>
            </a:stretch>
          </p:blipFill>
          <p:spPr>
            <a:xfrm flipH="false" flipV="false">
              <a:off x="0" y="0"/>
              <a:ext cx="5298377" cy="6575773"/>
            </a:xfrm>
            <a:prstGeom prst="rect">
              <a:avLst/>
            </a:prstGeom>
          </p:spPr>
        </p:pic>
      </p:grpSp>
      <p:sp>
        <p:nvSpPr>
          <p:cNvPr name="AutoShape 9" id="9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2155670" y="9486900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Larana Corporate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4869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www.reallygreatsite.com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6454" y="1723331"/>
            <a:ext cx="7097448" cy="2476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500" b="true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6 </a:t>
            </a:r>
            <a:r>
              <a:rPr lang="en-US" sz="5500" b="true">
                <a:solidFill>
                  <a:srgbClr val="19598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Dokumentation og opbevaring</a:t>
            </a:r>
          </a:p>
          <a:p>
            <a:pPr algn="l">
              <a:lnSpc>
                <a:spcPts val="800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16454" y="4308296"/>
            <a:ext cx="6508967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6.1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Opbevar planen både fysisk og digitalt, og sørg for, at den er tilgængelig under nødsituationer.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AutoShape 16" id="16"/>
          <p:cNvSpPr/>
          <p:nvPr/>
        </p:nvSpPr>
        <p:spPr>
          <a:xfrm rot="0">
            <a:off x="1316454" y="7264655"/>
            <a:ext cx="2661157" cy="0"/>
          </a:xfrm>
          <a:prstGeom prst="line">
            <a:avLst/>
          </a:prstGeom>
          <a:ln cap="rnd" w="600075">
            <a:solidFill>
              <a:srgbClr val="1959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495304" y="7322571"/>
            <a:ext cx="2303456" cy="43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b="true" sz="259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View More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DAGYgoTC-mo</dc:identifier>
  <dcterms:modified xsi:type="dcterms:W3CDTF">2011-08-01T06:04:30Z</dcterms:modified>
  <cp:revision>1</cp:revision>
  <dc:title>Beredskabsplan</dc:title>
</cp:coreProperties>
</file>